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63" r:id="rId4"/>
    <p:sldId id="256" r:id="rId5"/>
    <p:sldId id="259" r:id="rId6"/>
    <p:sldId id="260" r:id="rId7"/>
    <p:sldId id="258" r:id="rId8"/>
    <p:sldId id="261" r:id="rId9"/>
    <p:sldId id="264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21730-4600-48B6-8F5B-84ED4CFF25F9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E3E55-DD25-44DE-9F07-D38571B853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19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3E55-DD25-44DE-9F07-D38571B8539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86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F0FF-FC07-C45D-B2CC-43F75B14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283CF-6B2C-E450-E29E-32BC7E65E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7A2C0-20C5-A29A-F336-BB4771F37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732B0-C34E-4840-413E-1A08A73F2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3E55-DD25-44DE-9F07-D38571B8539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09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D3E4-42CE-590A-1C55-02D314CC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16CCC-FE4B-8CED-FBC0-63542726A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1ADB3-FED8-2C79-7737-43363C048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C4F6C-6265-B97F-9871-8F10AB80A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3E55-DD25-44DE-9F07-D38571B8539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46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D313-1200-AE0C-8575-94B680050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A1DED-17FC-D192-761C-3543B2D9B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8A8DC-6A4A-3529-C1AD-723D2495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B3D7-2846-A828-397D-CE52D7A8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2925B-E39A-268A-F15C-E4736306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3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3B01-1651-6827-DFAE-CF9AC13D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06EA-9A07-5805-9A2B-2DE8F6EDE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DBCF5-AE33-BB6A-1D7A-D35E6D20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0853-6C33-F69A-CCF4-E40C7653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D83D-39D4-0D53-CEC0-14F53185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32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67348-37BF-D3D9-CC76-A269848CB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4C424-C94C-F570-8F73-B6B174B76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02F63-E6BE-4CE8-BE0A-697AAF97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83896-D724-E87D-0BF6-947B6DFE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8E81-5FB0-C810-1576-09BA1AD4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86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6CD5-15C8-CB91-0778-F75D9144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53D8-263D-D023-14B9-C86C09EE1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7BB6-E352-39D5-8F60-AC7AC6AE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EBEA-C2BB-F8FA-34E2-7B6A6EC8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2132B-8967-5847-4C2F-14D623DA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46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D6E9-5CF7-B3F7-27CB-AF5BB623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48E79-9C10-143E-F4B2-93BA0956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C1094-550C-B3DD-91ED-D471F4D7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356C7-5335-5C71-47CD-FACFAC8C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C6462-22FC-6FDB-9504-1FF2217C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36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6F44-E460-2FD5-8EDC-BAA67BD7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8E035-498C-0C9C-0330-804020D96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74289-4A5F-5A13-6C6A-750ED3164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6642E-9FDB-EF19-6A22-0C43E2EC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D5565-DF97-0547-C5E6-3C362E8B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FA84A-C749-3F53-E9B8-4EBC5BC5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495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E781-D011-634B-E0E2-93639C6B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12607-B46D-B61E-BC8F-4BF955EE2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563E0-FB96-3EFF-B322-AD036C2DB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B1BE5-7209-4BDA-4111-7D6D9530B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9D0F6-F391-D0A2-01DE-32CEC937C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A405A-0CBE-C528-57EE-E4DDB811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14ADD-9E1B-4838-56E6-238BA0C7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A9F74-77A4-B216-0FBA-D8E2BCF8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97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C194-AD73-6510-0162-92AB7C5A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B2E85-586F-B7CD-CE1A-A655F943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934BE-4DAD-93B9-7976-F417F905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643CF-EC9E-05B4-AAEF-1B480947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28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CFB16-E456-0263-4E78-DBA1EF8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C748A-154C-3345-0F7A-E2014AC9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02148-ACA7-E006-073E-7AC05300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57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2BA2-4D28-6BC7-A351-78B97E72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A670-7EA7-F507-066D-4C7F67DA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71F47-087F-9891-FA02-8CC5FFF3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C1F64-FF20-12EF-9EB4-7D944908B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F16F7-7B33-5036-039E-02324576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71901-2AFE-B48C-E83F-EB4AD0BA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19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6C5E-FF64-8E36-3FBC-A366DC42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F9471-22DB-0A99-A8C8-285B34ECD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94F74-F6A4-79DE-54E0-501F9D34C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DF9F-02FC-0258-ABDE-49BA622A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CB637-0E5E-B1BC-A4A6-6DDEECF0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8F0E9-F196-594A-5F78-9C11F008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70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FF26E-AB2D-7115-5984-0AFDC510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63C4-370A-BBEF-5E0D-2CDF302B4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AB37-DDBD-EB2C-152B-C1E964A7D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BBD78-FC5B-4AA0-857C-BA047422CE50}" type="datetimeFigureOut">
              <a:rPr lang="en-AU" smtClean="0"/>
              <a:t>30/08/2025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DE9D3-A362-656E-E0DB-224EE431B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0D6D-A012-9214-E4D0-6DC514326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C4C9B-9D09-483E-8D8B-CD76E081F9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66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E8DE0A-6B4D-9484-B5A6-7AEEE330B203}"/>
              </a:ext>
            </a:extLst>
          </p:cNvPr>
          <p:cNvSpPr txBox="1"/>
          <p:nvPr/>
        </p:nvSpPr>
        <p:spPr>
          <a:xfrm>
            <a:off x="-1" y="414621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GovHack 2022 | Queensland Government">
            <a:extLst>
              <a:ext uri="{FF2B5EF4-FFF2-40B4-BE49-F238E27FC236}">
                <a16:creationId xmlns:a16="http://schemas.microsoft.com/office/drawing/2014/main" id="{6BAD8E6A-AB4D-53B4-17EC-A8970F1C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99" y="-256901"/>
            <a:ext cx="6699200" cy="25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2B41C9-5E3C-DEA1-2EB1-296F911EEC23}"/>
              </a:ext>
            </a:extLst>
          </p:cNvPr>
          <p:cNvSpPr txBox="1"/>
          <p:nvPr/>
        </p:nvSpPr>
        <p:spPr>
          <a:xfrm>
            <a:off x="-1" y="5202105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Trustworthy Civic AI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Graphic 9" descr="Bridge scene outline">
            <a:extLst>
              <a:ext uri="{FF2B5EF4-FFF2-40B4-BE49-F238E27FC236}">
                <a16:creationId xmlns:a16="http://schemas.microsoft.com/office/drawing/2014/main" id="{4B6AA7BA-F5DA-7E83-A105-15BBB276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6153" y="1813134"/>
            <a:ext cx="2399693" cy="23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60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F5CC-2FFB-CEA6-5331-EB2A4421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6F3017-CD5F-9C57-CA70-95845F9F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A7669-1DEB-223E-FBAA-EAFC99BD4767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9292A-0B7A-C129-6859-4BF2F8C19293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FA451FAD-59BC-7E62-0D57-AC7641E0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7C95F4D1-1872-838B-4F57-4F350D2A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FFDA2-C79B-FD7E-25B7-FBE6007A434C}"/>
              </a:ext>
            </a:extLst>
          </p:cNvPr>
          <p:cNvSpPr txBox="1"/>
          <p:nvPr/>
        </p:nvSpPr>
        <p:spPr>
          <a:xfrm>
            <a:off x="3606793" y="3136612"/>
            <a:ext cx="4978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[ Demo Video on Scratch ]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412113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D42D-5709-877B-CF8D-98C5852E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E7FD4D-DF9F-FCB5-C363-A21AE3DB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4AFE3-2402-B357-DC20-0C94EB5E88D8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04970-3961-E6AB-17B0-8BB5172A68BB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D333722A-C3C8-5139-68EE-4F1BD0B5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87CEDE8A-5960-3DEB-C07D-EC9A84E5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4E37E-D983-5A74-E81E-27C10849E754}"/>
              </a:ext>
            </a:extLst>
          </p:cNvPr>
          <p:cNvSpPr txBox="1"/>
          <p:nvPr/>
        </p:nvSpPr>
        <p:spPr>
          <a:xfrm>
            <a:off x="1770743" y="1965760"/>
            <a:ext cx="86505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400" b="1" dirty="0"/>
              <a:t>Full Auditability:</a:t>
            </a:r>
            <a:r>
              <a:rPr lang="en-AU" sz="2400" dirty="0"/>
              <a:t> Every decision is fully traceable to its source.</a:t>
            </a:r>
          </a:p>
          <a:p>
            <a:endParaRPr lang="en-AU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400" b="1" dirty="0"/>
              <a:t>Modular &amp; Adaptable:</a:t>
            </a:r>
            <a:r>
              <a:rPr lang="en-AU" sz="2400" dirty="0"/>
              <a:t> Routes each query to its ideal, safe processing module or subsystem.</a:t>
            </a:r>
          </a:p>
          <a:p>
            <a:endParaRPr lang="en-AU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400" b="1" dirty="0"/>
              <a:t>One Core, Endless Uses:</a:t>
            </a:r>
            <a:r>
              <a:rPr lang="en-AU" sz="2400" dirty="0"/>
              <a:t> Extensible for a wide variety of services, regulations, and community support.</a:t>
            </a:r>
          </a:p>
          <a:p>
            <a:endParaRPr lang="en-AU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400" b="1" dirty="0"/>
              <a:t>Ethical &amp; Inclusive:</a:t>
            </a:r>
            <a:r>
              <a:rPr lang="en-AU" sz="2400" dirty="0"/>
              <a:t> Simple, accessible design built for public trust.</a:t>
            </a:r>
          </a:p>
        </p:txBody>
      </p:sp>
    </p:spTree>
    <p:extLst>
      <p:ext uri="{BB962C8B-B14F-4D97-AF65-F5344CB8AC3E}">
        <p14:creationId xmlns:p14="http://schemas.microsoft.com/office/powerpoint/2010/main" val="365208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560D-42C0-5F06-720C-8CE217FF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0E72E-6F75-4BF7-95F1-6CBC19C7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84740-48DE-2AB8-9350-36281709E7F1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21E72-F01D-935F-4A09-1B07E82E9287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D37DFA80-10EB-2E7F-B4F6-E1F6D61EA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E6E23-8D38-C8E4-A722-7895628D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223" y="2734476"/>
            <a:ext cx="6329549" cy="3242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B99C3-5DE2-827C-CA16-7EB253D234AF}"/>
              </a:ext>
            </a:extLst>
          </p:cNvPr>
          <p:cNvSpPr txBox="1"/>
          <p:nvPr/>
        </p:nvSpPr>
        <p:spPr>
          <a:xfrm>
            <a:off x="1846213" y="1814729"/>
            <a:ext cx="8499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Play with the CivicBridge demo ML model u</a:t>
            </a:r>
            <a:r>
              <a:rPr lang="en-AU" sz="2400" dirty="0"/>
              <a:t>sing our Scratch file!</a:t>
            </a:r>
          </a:p>
          <a:p>
            <a:pPr algn="ctr"/>
            <a:r>
              <a:rPr lang="en-AU" sz="2400" b="1" dirty="0">
                <a:solidFill>
                  <a:srgbClr val="FF0000"/>
                </a:solidFill>
              </a:rPr>
              <a:t>Download from github.com/</a:t>
            </a:r>
            <a:r>
              <a:rPr lang="en-AU" sz="2400" b="1" dirty="0" err="1">
                <a:solidFill>
                  <a:srgbClr val="FF0000"/>
                </a:solidFill>
              </a:rPr>
              <a:t>jasonabanico</a:t>
            </a:r>
            <a:r>
              <a:rPr lang="en-AU" sz="2400" b="1" dirty="0">
                <a:solidFill>
                  <a:srgbClr val="FF0000"/>
                </a:solidFill>
              </a:rPr>
              <a:t>/</a:t>
            </a:r>
            <a:r>
              <a:rPr lang="en-AU" sz="2400" b="1" dirty="0" err="1">
                <a:solidFill>
                  <a:srgbClr val="FF0000"/>
                </a:solidFill>
              </a:rPr>
              <a:t>CivicBridge</a:t>
            </a:r>
            <a:endParaRPr lang="en-AU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54D0E1-5954-71F9-440E-54D4DDC0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2" y="6147444"/>
            <a:ext cx="98805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NOTE: The ML model is hosted on a free service. If the demo does not work, it may be due to high usage.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Please contact the Banico Family team if there are issues and we’ll set up a duplicate model.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8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9E190-A531-E32F-BDAF-BC6B669A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146880-0E68-AD74-1471-8E128056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0" y="1308129"/>
            <a:ext cx="4547115" cy="5360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9F1A4-A275-4BCE-D458-2B23A24D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C947E-6A82-36C6-5015-67C985A60D04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D60AC-6760-33B4-3FB9-8932B292F8A7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0" name="Graphic 9" descr="Bridge scene outline">
            <a:extLst>
              <a:ext uri="{FF2B5EF4-FFF2-40B4-BE49-F238E27FC236}">
                <a16:creationId xmlns:a16="http://schemas.microsoft.com/office/drawing/2014/main" id="{8D917EFE-AF30-38B3-7033-E83AA9F6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028" name="Picture 4" descr="GovHack 2022 | Queensland Government">
            <a:extLst>
              <a:ext uri="{FF2B5EF4-FFF2-40B4-BE49-F238E27FC236}">
                <a16:creationId xmlns:a16="http://schemas.microsoft.com/office/drawing/2014/main" id="{ABC56275-563E-22CE-915C-9C8B6C3F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C5CCA7-32F7-E77D-CDFA-1E81585DFA77}"/>
              </a:ext>
            </a:extLst>
          </p:cNvPr>
          <p:cNvSpPr txBox="1"/>
          <p:nvPr/>
        </p:nvSpPr>
        <p:spPr>
          <a:xfrm>
            <a:off x="5321213" y="2786013"/>
            <a:ext cx="63814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What if using government services didn't feel like navigating a maze?</a:t>
            </a:r>
            <a:endParaRPr lang="en-AU" sz="4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54C5-BBFA-B35A-5E21-1258020B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2CABD7-F326-525C-D620-DF0B1CF5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28E53-BBBA-D5D0-E4A7-87CA5EA06071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35EA-9137-E360-0055-40CB47360AF8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0" name="Graphic 9" descr="Bridge scene outline">
            <a:extLst>
              <a:ext uri="{FF2B5EF4-FFF2-40B4-BE49-F238E27FC236}">
                <a16:creationId xmlns:a16="http://schemas.microsoft.com/office/drawing/2014/main" id="{FAAC1A39-8D69-D987-816C-EE3CAD76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028" name="Picture 4" descr="GovHack 2022 | Queensland Government">
            <a:extLst>
              <a:ext uri="{FF2B5EF4-FFF2-40B4-BE49-F238E27FC236}">
                <a16:creationId xmlns:a16="http://schemas.microsoft.com/office/drawing/2014/main" id="{F46ACE60-B2B1-D5E0-E368-33A8D66B7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10B17B-B412-95CA-568B-9FD650C8BFA2}"/>
              </a:ext>
            </a:extLst>
          </p:cNvPr>
          <p:cNvSpPr txBox="1"/>
          <p:nvPr/>
        </p:nvSpPr>
        <p:spPr>
          <a:xfrm>
            <a:off x="5118013" y="2389289"/>
            <a:ext cx="63814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What if AI isn't an unpredictable black box, but a system that can be trusted and verified?</a:t>
            </a:r>
            <a:endParaRPr lang="en-AU" sz="4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43D52-9EFB-36E0-F48B-ED779C001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51" y="1320652"/>
            <a:ext cx="4036358" cy="53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37D803-E489-444D-29C7-9F14F6BC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6E5F3-2071-01AA-DBC9-915AD13123DB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2C7AB-9B9B-2508-AD16-5F17A8411245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DA0386B3-1EA3-6733-133A-98AD25347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9" name="Picture 18" descr="A diagram of a bridge&#10;&#10;AI-generated content may be incorrect.">
            <a:extLst>
              <a:ext uri="{FF2B5EF4-FFF2-40B4-BE49-F238E27FC236}">
                <a16:creationId xmlns:a16="http://schemas.microsoft.com/office/drawing/2014/main" id="{1F53FCD9-8FB5-D6D1-EDFD-CE5555AFA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" y="1211847"/>
            <a:ext cx="10784719" cy="4960971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B526D73B-A63B-FA1B-B774-A1D8222ED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8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5369-5001-D5BA-201B-89957AB6E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D69ADD-6884-70BE-9CDD-B203E4CD7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809FE6-1C0E-591C-A304-FF276D45DE32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A4B11-BE6D-7EC6-5AD3-998179003D80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41291DDA-7321-E7E8-3B89-F53122962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9" name="Picture 18" descr="A diagram of a bridge&#10;&#10;AI-generated content may be incorrect.">
            <a:extLst>
              <a:ext uri="{FF2B5EF4-FFF2-40B4-BE49-F238E27FC236}">
                <a16:creationId xmlns:a16="http://schemas.microsoft.com/office/drawing/2014/main" id="{427827C3-0D44-43FF-C5E2-FDD7B4703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" y="1211847"/>
            <a:ext cx="10784719" cy="4960971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B74020AA-44A7-A067-97FE-367C705B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47BD6A-A8CE-8409-53DF-08EB5A58C706}"/>
              </a:ext>
            </a:extLst>
          </p:cNvPr>
          <p:cNvSpPr/>
          <p:nvPr/>
        </p:nvSpPr>
        <p:spPr>
          <a:xfrm>
            <a:off x="474133" y="2922210"/>
            <a:ext cx="4305905" cy="16159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056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601B6-EF6E-AE4B-31FD-68AD6B786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0CF532-91E8-674C-C59A-3BA21E8D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59AFE-CAA8-7051-C5BD-21083AA0BD03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FBB7D-7BEA-B069-7078-6838AA4F20D1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B55292DE-59B3-EBD5-CE99-8DF39EE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9" name="Picture 18" descr="A diagram of a bridge&#10;&#10;AI-generated content may be incorrect.">
            <a:extLst>
              <a:ext uri="{FF2B5EF4-FFF2-40B4-BE49-F238E27FC236}">
                <a16:creationId xmlns:a16="http://schemas.microsoft.com/office/drawing/2014/main" id="{4846735D-E5DC-3648-75BA-5D56EE3A6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" y="1211847"/>
            <a:ext cx="10784719" cy="4960971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1FDC6E95-82EA-17AA-6D4F-C856EFBD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1CBE1E-2797-EBC0-8B0D-722BE5B3A3BC}"/>
              </a:ext>
            </a:extLst>
          </p:cNvPr>
          <p:cNvSpPr/>
          <p:nvPr/>
        </p:nvSpPr>
        <p:spPr>
          <a:xfrm>
            <a:off x="4726819" y="2525486"/>
            <a:ext cx="3106057" cy="3396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62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EBB3-6A1B-0D4F-525C-CFF37ED7E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idge&#10;&#10;AI-generated content may be incorrect.">
            <a:extLst>
              <a:ext uri="{FF2B5EF4-FFF2-40B4-BE49-F238E27FC236}">
                <a16:creationId xmlns:a16="http://schemas.microsoft.com/office/drawing/2014/main" id="{D6FB9C86-D075-C48F-E208-942AE7A2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" y="1211847"/>
            <a:ext cx="10784719" cy="4960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FF2D6C-EA40-2B8E-4501-F1FA0FD1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007DC2-E886-6A14-09AD-EEB7A3B9BD22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41660-2017-9095-A3F8-4C9B543C1BB4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CFF02579-7C83-DDE6-D622-85E6615DD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31FBCF1E-7283-26C6-016B-68D8AEC5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26354A-9E28-732A-474A-3098F5A81128}"/>
              </a:ext>
            </a:extLst>
          </p:cNvPr>
          <p:cNvSpPr/>
          <p:nvPr/>
        </p:nvSpPr>
        <p:spPr>
          <a:xfrm>
            <a:off x="7900611" y="3091543"/>
            <a:ext cx="2002970" cy="1364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62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FE2C6-E254-C410-46A5-C7457512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idge&#10;&#10;AI-generated content may be incorrect.">
            <a:extLst>
              <a:ext uri="{FF2B5EF4-FFF2-40B4-BE49-F238E27FC236}">
                <a16:creationId xmlns:a16="http://schemas.microsoft.com/office/drawing/2014/main" id="{FEC26F78-9E59-208D-F1C7-87DA661AC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" y="1211847"/>
            <a:ext cx="10784719" cy="4960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98C07-F316-1322-854C-D10B4650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4ACBA-E722-3B6E-8977-E27EC2D87FE4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70663-B8ED-2F44-6C3F-28CC23B509EE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idge scene outline">
            <a:extLst>
              <a:ext uri="{FF2B5EF4-FFF2-40B4-BE49-F238E27FC236}">
                <a16:creationId xmlns:a16="http://schemas.microsoft.com/office/drawing/2014/main" id="{FE4918F6-D754-A373-A667-F4B681D2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7" name="Picture 4" descr="GovHack 2022 | Queensland Government">
            <a:extLst>
              <a:ext uri="{FF2B5EF4-FFF2-40B4-BE49-F238E27FC236}">
                <a16:creationId xmlns:a16="http://schemas.microsoft.com/office/drawing/2014/main" id="{C77E1B2E-BDDE-FE92-324D-F090D696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4" y="5558488"/>
            <a:ext cx="3439886" cy="1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195335-8D06-7961-F3A5-D32753ED05E1}"/>
              </a:ext>
            </a:extLst>
          </p:cNvPr>
          <p:cNvSpPr/>
          <p:nvPr/>
        </p:nvSpPr>
        <p:spPr>
          <a:xfrm>
            <a:off x="1763287" y="4030134"/>
            <a:ext cx="2002970" cy="20126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72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39475-E982-AD57-DC9B-FB8B2FDC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291"/>
            <a:ext cx="12192000" cy="535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7F191-EE06-E66C-2BBB-FCCF0F7F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547AB-2162-15B6-A501-7E59908757F2}"/>
              </a:ext>
            </a:extLst>
          </p:cNvPr>
          <p:cNvSpPr txBox="1"/>
          <p:nvPr/>
        </p:nvSpPr>
        <p:spPr>
          <a:xfrm>
            <a:off x="1221971" y="251981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CivicBridge</a:t>
            </a:r>
            <a:endParaRPr lang="en-A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F0173-21F3-A901-3AEC-C4BE5BDE3E5C}"/>
              </a:ext>
            </a:extLst>
          </p:cNvPr>
          <p:cNvSpPr txBox="1"/>
          <p:nvPr/>
        </p:nvSpPr>
        <p:spPr>
          <a:xfrm>
            <a:off x="4033899" y="190425"/>
            <a:ext cx="526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Trustworthy Civic AI</a:t>
            </a:r>
            <a:endParaRPr lang="en-AU" sz="44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Bridge scene outline">
            <a:extLst>
              <a:ext uri="{FF2B5EF4-FFF2-40B4-BE49-F238E27FC236}">
                <a16:creationId xmlns:a16="http://schemas.microsoft.com/office/drawing/2014/main" id="{497C7A01-5ECC-5F16-B9A2-AD6123A3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97" y="123107"/>
            <a:ext cx="780968" cy="780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65FCE0-B4FB-FBE1-F904-A3029ECC4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298" y="4881127"/>
            <a:ext cx="1795341" cy="1753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5A360-54F6-AEA4-B880-94F28DB0C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64" y="3795615"/>
            <a:ext cx="2160457" cy="2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0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217</Words>
  <Application>Microsoft Office PowerPoint</Application>
  <PresentationFormat>Widescreen</PresentationFormat>
  <Paragraphs>41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Banico</dc:creator>
  <cp:lastModifiedBy>Jason Banico</cp:lastModifiedBy>
  <cp:revision>1</cp:revision>
  <dcterms:created xsi:type="dcterms:W3CDTF">2025-08-30T02:55:44Z</dcterms:created>
  <dcterms:modified xsi:type="dcterms:W3CDTF">2025-08-30T10:48:43Z</dcterms:modified>
</cp:coreProperties>
</file>